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3"/>
  </p:notesMasterIdLst>
  <p:sldIdLst>
    <p:sldId id="257" r:id="rId6"/>
    <p:sldId id="510" r:id="rId7"/>
    <p:sldId id="511" r:id="rId8"/>
    <p:sldId id="514" r:id="rId9"/>
    <p:sldId id="515" r:id="rId10"/>
    <p:sldId id="517" r:id="rId11"/>
    <p:sldId id="518" r:id="rId12"/>
    <p:sldId id="458" r:id="rId13"/>
    <p:sldId id="523" r:id="rId14"/>
    <p:sldId id="521" r:id="rId15"/>
    <p:sldId id="519" r:id="rId16"/>
    <p:sldId id="522" r:id="rId17"/>
    <p:sldId id="468" r:id="rId18"/>
    <p:sldId id="469" r:id="rId19"/>
    <p:sldId id="524" r:id="rId20"/>
    <p:sldId id="470" r:id="rId21"/>
    <p:sldId id="526" r:id="rId22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265" autoAdjust="0"/>
  </p:normalViewPr>
  <p:slideViewPr>
    <p:cSldViewPr snapToGrid="0">
      <p:cViewPr>
        <p:scale>
          <a:sx n="70" d="100"/>
          <a:sy n="70" d="100"/>
        </p:scale>
        <p:origin x="536" y="-3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 Keetelaar" userId="9c272252-fec4-4b8b-ab58-96560411ef29" providerId="ADAL" clId="{CDCA1435-499A-479B-AA5D-09282EAB181B}"/>
    <pc:docChg chg="undo custSel modSld">
      <pc:chgData name="Jose Keetelaar" userId="9c272252-fec4-4b8b-ab58-96560411ef29" providerId="ADAL" clId="{CDCA1435-499A-479B-AA5D-09282EAB181B}" dt="2024-06-19T19:37:49.800" v="3" actId="12"/>
      <pc:docMkLst>
        <pc:docMk/>
      </pc:docMkLst>
      <pc:sldChg chg="modSp mod">
        <pc:chgData name="Jose Keetelaar" userId="9c272252-fec4-4b8b-ab58-96560411ef29" providerId="ADAL" clId="{CDCA1435-499A-479B-AA5D-09282EAB181B}" dt="2024-06-19T19:37:49.800" v="3" actId="12"/>
        <pc:sldMkLst>
          <pc:docMk/>
          <pc:sldMk cId="29810762" sldId="526"/>
        </pc:sldMkLst>
        <pc:spChg chg="mod">
          <ac:chgData name="Jose Keetelaar" userId="9c272252-fec4-4b8b-ab58-96560411ef29" providerId="ADAL" clId="{CDCA1435-499A-479B-AA5D-09282EAB181B}" dt="2024-06-19T19:37:49.800" v="3" actId="12"/>
          <ac:spMkLst>
            <pc:docMk/>
            <pc:sldMk cId="29810762" sldId="526"/>
            <ac:spMk id="4" creationId="{34AD432D-0D58-212E-6CD8-2E17FEF9124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41D56-F717-47D2-9315-DA9D396E70ED}" type="datetimeFigureOut">
              <a:rPr lang="nl-NL" smtClean="0"/>
              <a:t>19-6-2024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7918F-E039-4A5C-8FBA-1FC9FE3786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4261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821C1-E57C-49DC-ACC7-3DED90AA8310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8428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821C1-E57C-49DC-ACC7-3DED90AA8310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1317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821C1-E57C-49DC-ACC7-3DED90AA8310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014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821C1-E57C-49DC-ACC7-3DED90AA8310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3556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Een voorbeeld. </a:t>
            </a:r>
          </a:p>
          <a:p>
            <a:endParaRPr lang="nl-NL" dirty="0"/>
          </a:p>
          <a:p>
            <a:r>
              <a:rPr lang="nl-NL" dirty="0"/>
              <a:t>Dit is een willekeurige overeenkomst en met behulp van Klinkende Taal krijg je inzicht in het taalniveau en zie je waar je de tekst verbeteren kunt.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7918F-E039-4A5C-8FBA-1FC9FE3786E4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9899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7918F-E039-4A5C-8FBA-1FC9FE3786E4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6401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8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8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7918F-E039-4A5C-8FBA-1FC9FE3786E4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5248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821C1-E57C-49DC-ACC7-3DED90AA8310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0082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8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8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7918F-E039-4A5C-8FBA-1FC9FE3786E4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7884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821C1-E57C-49DC-ACC7-3DED90AA8310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2631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821C1-E57C-49DC-ACC7-3DED90AA831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7031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821C1-E57C-49DC-ACC7-3DED90AA831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297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821C1-E57C-49DC-ACC7-3DED90AA831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644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821C1-E57C-49DC-ACC7-3DED90AA831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3165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821C1-E57C-49DC-ACC7-3DED90AA8310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9978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7918F-E039-4A5C-8FBA-1FC9FE3786E4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5040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821C1-E57C-49DC-ACC7-3DED90AA8310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6975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F27750-BB5A-32CC-3005-0771F5B36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F476849-F2DB-D399-8F63-A5A936C17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1CD728-D45D-6F8A-66FF-96FF864F2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FD9C-5F0B-47BC-8DD1-2272B95452F2}" type="datetimeFigureOut">
              <a:rPr lang="nl-NL" smtClean="0"/>
              <a:t>19-6-2024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E2F0A2-B021-5F6C-FAF6-69CC1D31A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4EF5352-C689-C83D-0A56-136FDB219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911D-6A6B-456B-924A-D66C8C216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6057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B5F77-A387-ED46-88C4-64D2FE650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55895E6-FD98-5AC5-340B-0487486DB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DD7427-CA05-BAD6-18E6-6F8C243EA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FD9C-5F0B-47BC-8DD1-2272B95452F2}" type="datetimeFigureOut">
              <a:rPr lang="nl-NL" smtClean="0"/>
              <a:t>19-6-2024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139ED6-2174-22C3-9D3A-DC74E1F36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BFC82B-8119-BB6F-EE72-980158F31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911D-6A6B-456B-924A-D66C8C216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117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93297FB-DBD5-4BCA-90D6-C525FB5A3A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570541C-B75D-52E5-1337-A7602670EC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E8F610-4212-FB6E-7834-E607AE3E0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FD9C-5F0B-47BC-8DD1-2272B95452F2}" type="datetimeFigureOut">
              <a:rPr lang="nl-NL" smtClean="0"/>
              <a:t>19-6-2024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865FE5-7381-A8EF-7CA1-E3D4E9FFF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C65655-7B26-6153-F5D9-997A4D05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911D-6A6B-456B-924A-D66C8C216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695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00" y="1526928"/>
            <a:ext cx="8544949" cy="1470025"/>
          </a:xfrm>
          <a:prstGeom prst="rect">
            <a:avLst/>
          </a:prstGeom>
        </p:spPr>
        <p:txBody>
          <a:bodyPr/>
          <a:lstStyle>
            <a:lvl1pPr algn="l">
              <a:lnSpc>
                <a:spcPts val="4300"/>
              </a:lnSpc>
              <a:defRPr sz="3600" b="1" i="0">
                <a:solidFill>
                  <a:schemeClr val="tx1"/>
                </a:solidFill>
                <a:latin typeface="Verdana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9616" y="5301208"/>
            <a:ext cx="8640960" cy="93610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800"/>
              </a:lnSpc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pic>
        <p:nvPicPr>
          <p:cNvPr id="7" name="Picture 6" descr="GGD-logo- groo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21" y="342000"/>
            <a:ext cx="1969207" cy="566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140967"/>
            <a:ext cx="12191996" cy="193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53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2544" y="6192001"/>
            <a:ext cx="576064" cy="26133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Verdana"/>
              </a:defRPr>
            </a:lvl1pPr>
          </a:lstStyle>
          <a:p>
            <a:fld id="{63B53889-3CD6-4B8B-83AA-C0C9374F0A2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39616" y="845840"/>
            <a:ext cx="8928992" cy="1143000"/>
          </a:xfrm>
          <a:prstGeom prst="rect">
            <a:avLst/>
          </a:prstGeom>
        </p:spPr>
        <p:txBody>
          <a:bodyPr/>
          <a:lstStyle>
            <a:lvl1pPr algn="l">
              <a:defRPr sz="3000" b="1" i="0"/>
            </a:lvl1pPr>
          </a:lstStyle>
          <a:p>
            <a:r>
              <a:rPr lang="nl-NL"/>
              <a:t>Click to edit Master </a:t>
            </a:r>
            <a:br>
              <a:rPr lang="nl-NL"/>
            </a:br>
            <a:r>
              <a:rPr lang="nl-NL"/>
              <a:t>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9616" y="2060848"/>
            <a:ext cx="8928992" cy="3816424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Verdana"/>
              </a:defRPr>
            </a:lvl1pPr>
            <a:lvl2pPr>
              <a:defRPr sz="2200" b="0" i="0">
                <a:solidFill>
                  <a:schemeClr val="tx1"/>
                </a:solidFill>
                <a:latin typeface="Verdana"/>
              </a:defRPr>
            </a:lvl2pPr>
            <a:lvl3pPr>
              <a:defRPr sz="2200" b="0" i="0">
                <a:solidFill>
                  <a:schemeClr val="tx1"/>
                </a:solidFill>
                <a:latin typeface="Verdana"/>
              </a:defRPr>
            </a:lvl3pPr>
            <a:lvl4pPr>
              <a:defRPr sz="2200" b="0" i="0">
                <a:solidFill>
                  <a:schemeClr val="tx1"/>
                </a:solidFill>
                <a:latin typeface="Verdana"/>
              </a:defRPr>
            </a:lvl4pPr>
            <a:lvl5pPr>
              <a:defRPr sz="2200" b="0" i="0">
                <a:solidFill>
                  <a:schemeClr val="tx1"/>
                </a:solidFill>
                <a:latin typeface="Verdana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pic>
        <p:nvPicPr>
          <p:cNvPr id="13" name="Picture 12" descr="GGD-logo- groo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342000"/>
            <a:ext cx="1501256" cy="432048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683915" y="6192001"/>
            <a:ext cx="1116608" cy="26133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FEC80F"/>
                </a:solidFill>
                <a:latin typeface="Verdana"/>
              </a:defRPr>
            </a:lvl1pPr>
          </a:lstStyle>
          <a:p>
            <a:fld id="{29E31443-3994-7547-904D-27A87D18A324}" type="datetime1">
              <a:t>19-6-2024</a:t>
            </a:fld>
            <a:endParaRPr lang="fi-FI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35627" y="6192001"/>
            <a:ext cx="6336704" cy="26133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FEC80F"/>
                </a:solidFill>
                <a:latin typeface="Verdana"/>
              </a:defRPr>
            </a:lvl1pPr>
          </a:lstStyle>
          <a:p>
            <a:r>
              <a:rPr lang="nl-NL" b="1"/>
              <a:t>Click </a:t>
            </a:r>
            <a:r>
              <a:rPr lang="nl-NL" b="1" err="1"/>
              <a:t>to</a:t>
            </a:r>
            <a:r>
              <a:rPr lang="nl-NL" b="1"/>
              <a:t> </a:t>
            </a:r>
            <a:r>
              <a:rPr lang="nl-NL" b="1" err="1"/>
              <a:t>edit</a:t>
            </a:r>
            <a:endParaRPr lang="nl-NL" b="1"/>
          </a:p>
        </p:txBody>
      </p:sp>
    </p:spTree>
    <p:extLst>
      <p:ext uri="{BB962C8B-B14F-4D97-AF65-F5344CB8AC3E}">
        <p14:creationId xmlns:p14="http://schemas.microsoft.com/office/powerpoint/2010/main" val="185898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639616" y="846000"/>
            <a:ext cx="8928992" cy="1143000"/>
          </a:xfrm>
          <a:prstGeom prst="rect">
            <a:avLst/>
          </a:prstGeom>
        </p:spPr>
        <p:txBody>
          <a:bodyPr/>
          <a:lstStyle>
            <a:lvl1pPr algn="l">
              <a:defRPr sz="3000" b="1" i="0"/>
            </a:lvl1pPr>
          </a:lstStyle>
          <a:p>
            <a:r>
              <a:rPr lang="nl-NL"/>
              <a:t>Click to edit Master </a:t>
            </a:r>
            <a:br>
              <a:rPr lang="nl-NL"/>
            </a:br>
            <a:r>
              <a:rPr lang="nl-NL"/>
              <a:t>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640000" y="2060848"/>
            <a:ext cx="8928608" cy="3816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 i="0">
                <a:solidFill>
                  <a:schemeClr val="tx1"/>
                </a:solidFill>
                <a:latin typeface="Verdana"/>
              </a:defRPr>
            </a:lvl1pPr>
            <a:lvl2pPr>
              <a:defRPr sz="2200" b="0" i="0">
                <a:solidFill>
                  <a:schemeClr val="tx1"/>
                </a:solidFill>
                <a:latin typeface="Verdana"/>
              </a:defRPr>
            </a:lvl2pPr>
            <a:lvl3pPr>
              <a:defRPr sz="1800" b="0" i="0">
                <a:solidFill>
                  <a:schemeClr val="tx1"/>
                </a:solidFill>
                <a:latin typeface="Verdana"/>
              </a:defRPr>
            </a:lvl3pPr>
            <a:lvl4pPr>
              <a:defRPr sz="1400" b="0" i="0">
                <a:solidFill>
                  <a:schemeClr val="tx1"/>
                </a:solidFill>
                <a:latin typeface="Verdana"/>
              </a:defRPr>
            </a:lvl4pPr>
            <a:lvl5pPr>
              <a:defRPr sz="1200" b="0" i="0">
                <a:solidFill>
                  <a:schemeClr val="tx1"/>
                </a:solidFill>
                <a:latin typeface="Verdana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14" name="Picture 13" descr="GGD-logo- groo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342000"/>
            <a:ext cx="1501256" cy="432048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83915" y="6192001"/>
            <a:ext cx="1116608" cy="26133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FEC80F"/>
                </a:solidFill>
                <a:latin typeface="Verdana"/>
              </a:defRPr>
            </a:lvl1pPr>
          </a:lstStyle>
          <a:p>
            <a:fld id="{BF3A7A2A-ECA6-E34B-BC77-456FAFE3BA48}" type="datetime1">
              <a:t>19-6-2024</a:t>
            </a:fld>
            <a:endParaRPr lang="fi-FI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35627" y="6192001"/>
            <a:ext cx="6336704" cy="26133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 i="0">
                <a:solidFill>
                  <a:srgbClr val="FEC80F"/>
                </a:solidFill>
                <a:latin typeface="Verdana"/>
              </a:defRPr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endParaRPr lang="nl-NL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2544" y="6192001"/>
            <a:ext cx="576064" cy="26133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Verdana"/>
              </a:defRPr>
            </a:lvl1pPr>
          </a:lstStyle>
          <a:p>
            <a:fld id="{63B53889-3CD6-4B8B-83AA-C0C9374F0A2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7686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52C0-A685-4144-93F4-49DFA40C9C5B}" type="datetime1">
              <a:t>19-6-2024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nl-NL"/>
              <a:t>Click to edit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3889-3CD6-4B8B-83AA-C0C9374F0A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9784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616" y="4800600"/>
            <a:ext cx="892899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40000" y="846000"/>
            <a:ext cx="8928608" cy="4023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39616" y="5367338"/>
            <a:ext cx="8928992" cy="437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B8AE-51FA-0741-9F8C-E76B8051467E}" type="datetime1">
              <a:t>19-6-2024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nl-NL"/>
              <a:t>Click to edit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3889-3CD6-4B8B-83AA-C0C9374F0A25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7" descr="GGD-logo- groo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342000"/>
            <a:ext cx="150125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65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7BAC32-AEFA-9D95-658F-4628B4F42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ABCF4B-26A1-B885-AD02-162F0CB14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F41F0F-EF92-D98A-629B-2DF653762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FD9C-5F0B-47BC-8DD1-2272B95452F2}" type="datetimeFigureOut">
              <a:rPr lang="nl-NL" smtClean="0"/>
              <a:t>19-6-2024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BB793E7-48E9-917A-0A1E-E2475FFBD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ED0622-CE38-AAB7-16BF-A2424519D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911D-6A6B-456B-924A-D66C8C216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1393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5FEF40-CF3F-98F7-0766-BE46C1B0A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7D13690-5A9A-70E2-E904-8825A9EC6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F32E4B-B0E8-ED9F-DB2C-3F7E1301A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FD9C-5F0B-47BC-8DD1-2272B95452F2}" type="datetimeFigureOut">
              <a:rPr lang="nl-NL" smtClean="0"/>
              <a:t>19-6-2024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4DEEBF-CCCD-5D2C-368D-1AB81E1DA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8869A2-DC3E-04AD-CCB3-5B363D723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911D-6A6B-456B-924A-D66C8C216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517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771255-26A1-8B8C-2173-17C6E26F9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63246C-4A2B-A9A1-4674-AEE39AE58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FEA9DE1-E9B2-8665-7AAD-16652A0A0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7A725D1-062F-7D22-4B59-68FA63988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FD9C-5F0B-47BC-8DD1-2272B95452F2}" type="datetimeFigureOut">
              <a:rPr lang="nl-NL" smtClean="0"/>
              <a:t>19-6-2024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1E14621-A4C8-0D3E-E8B7-93E651A92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CF2B984-7746-F3DA-43EA-5786C59B3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911D-6A6B-456B-924A-D66C8C216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967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B4D8E-A830-932D-F008-C49639884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6CFAFE8-CA9F-C947-FD39-0B861C7F5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26FA722-DAE8-751E-FB0E-C38EE1C23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45F321A-1253-18B1-C17D-C7D82A7C65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E11D2C4-6D9E-6CF2-A8E9-645CB94DE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EFAADD6-5A0C-F44A-C72A-9E1FD428A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FD9C-5F0B-47BC-8DD1-2272B95452F2}" type="datetimeFigureOut">
              <a:rPr lang="nl-NL" smtClean="0"/>
              <a:t>19-6-2024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62F3028-5036-8DF8-3BEE-B6B238EDB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A7ABAED-0286-54F1-68CD-7FCBF4288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911D-6A6B-456B-924A-D66C8C216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039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28C3EE-1709-A000-F1D7-36ADAD00F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D8BE281-479F-601D-E39F-17C1E49A5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FD9C-5F0B-47BC-8DD1-2272B95452F2}" type="datetimeFigureOut">
              <a:rPr lang="nl-NL" smtClean="0"/>
              <a:t>19-6-2024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6DD740E-BCF9-08A1-2C49-45C20D490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DF79B13-7CF3-6774-E1A4-F34F1BD71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911D-6A6B-456B-924A-D66C8C216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004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D2FB0A9-63D6-7A77-F4F5-727667D1F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FD9C-5F0B-47BC-8DD1-2272B95452F2}" type="datetimeFigureOut">
              <a:rPr lang="nl-NL" smtClean="0"/>
              <a:t>19-6-2024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B256DC2-0072-67F8-010A-3583959A6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9CCF090-7D8B-C5F7-5B83-AA1180779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911D-6A6B-456B-924A-D66C8C216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971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C60B5-41BC-775A-3667-9588E559E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C4701E-4AF7-F1F0-44AC-A0E09CDCD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9C9AD57-C030-BF61-4717-E637EEF73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407A4B0-CAB4-9E76-7C8D-8906DA4E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FD9C-5F0B-47BC-8DD1-2272B95452F2}" type="datetimeFigureOut">
              <a:rPr lang="nl-NL" smtClean="0"/>
              <a:t>19-6-2024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970E085-4399-C8CC-D49A-FA37E9D3F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79976CF-D8C9-B9F7-CB1D-0010AC4EE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911D-6A6B-456B-924A-D66C8C216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9349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5AB841-1A6A-97FA-A75E-6DED933F4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7CE97FD-5043-1E5A-0062-433F0F5A0B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8F9946C-8B77-6811-A86C-4C515A6F9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919F2BF-3C19-7189-51FB-4554E4639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FD9C-5F0B-47BC-8DD1-2272B95452F2}" type="datetimeFigureOut">
              <a:rPr lang="nl-NL" smtClean="0"/>
              <a:t>19-6-2024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4D0E7F9-F998-91A8-6240-394E21EC0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8705DA0-A39C-0C01-344B-E1206D82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911D-6A6B-456B-924A-D66C8C216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0331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BE4B043-C61F-98FD-2174-8ADB796D0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1276C26-78AF-7399-A325-6801D468A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BADEF0-7C8B-736A-A06A-A6667AB89F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25FD9C-5F0B-47BC-8DD1-2272B95452F2}" type="datetimeFigureOut">
              <a:rPr lang="nl-NL" smtClean="0"/>
              <a:t>19-6-2024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0C8D0A-5D46-A0E0-EF0E-92717F231B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B7B147-9457-EA45-7AC1-518DEBA88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A5911D-6A6B-456B-924A-D66C8C216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85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83915" y="6192001"/>
            <a:ext cx="1116608" cy="26133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rgbClr val="FEC80F"/>
                </a:solidFill>
                <a:latin typeface="Verdana"/>
              </a:defRPr>
            </a:lvl1pPr>
          </a:lstStyle>
          <a:p>
            <a:fld id="{8CF4D671-97F2-C34A-971F-B9AC035E7250}" type="datetime1">
              <a:t>19-6-2024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35627" y="6192001"/>
            <a:ext cx="6336704" cy="26133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accent1"/>
                </a:solidFill>
                <a:latin typeface="Verdana"/>
              </a:defRPr>
            </a:lvl1pPr>
          </a:lstStyle>
          <a:p>
            <a:r>
              <a:rPr lang="nl-NL" b="1"/>
              <a:t>Click to edit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2544" y="6192001"/>
            <a:ext cx="576064" cy="26133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1">
                <a:solidFill>
                  <a:schemeClr val="tx1"/>
                </a:solidFill>
                <a:latin typeface="Verdana"/>
              </a:defRPr>
            </a:lvl1pPr>
          </a:lstStyle>
          <a:p>
            <a:fld id="{63B53889-3CD6-4B8B-83AA-C0C9374F0A2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0" y="6525344"/>
            <a:ext cx="2735627" cy="3326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2735627" y="6525344"/>
            <a:ext cx="1152128" cy="33265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3887755" y="6525344"/>
            <a:ext cx="576064" cy="33265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4463819" y="6525344"/>
            <a:ext cx="7728181" cy="33265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>
            <a:off x="0" y="784"/>
            <a:ext cx="2735627" cy="18785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Oval 14"/>
          <p:cNvSpPr/>
          <p:nvPr/>
        </p:nvSpPr>
        <p:spPr>
          <a:xfrm>
            <a:off x="681600" y="6192000"/>
            <a:ext cx="240000" cy="180000"/>
          </a:xfrm>
          <a:prstGeom prst="ellipse">
            <a:avLst/>
          </a:prstGeom>
          <a:solidFill>
            <a:schemeClr val="bg1"/>
          </a:solidFill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Oval 15"/>
          <p:cNvSpPr/>
          <p:nvPr/>
        </p:nvSpPr>
        <p:spPr>
          <a:xfrm>
            <a:off x="1209632" y="6192000"/>
            <a:ext cx="240000" cy="180000"/>
          </a:xfrm>
          <a:prstGeom prst="ellipse">
            <a:avLst/>
          </a:prstGeom>
          <a:solidFill>
            <a:schemeClr val="bg1"/>
          </a:solidFill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/>
          <p:cNvSpPr/>
          <p:nvPr/>
        </p:nvSpPr>
        <p:spPr>
          <a:xfrm>
            <a:off x="1737717" y="6192000"/>
            <a:ext cx="240000" cy="180000"/>
          </a:xfrm>
          <a:prstGeom prst="ellipse">
            <a:avLst/>
          </a:prstGeom>
          <a:solidFill>
            <a:schemeClr val="bg1"/>
          </a:solidFill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296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erdan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Verdan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ohuisartsenzorg.nl/assets/uploads/Toolbox-Laaggeletterdheid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roc-nijmegen.nl/werken-en-leren/voor-bedrijven/nederlands-rekenen-en-digitale-vaardigheden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05968" y="2564905"/>
            <a:ext cx="7776356" cy="1470025"/>
          </a:xfrm>
        </p:spPr>
        <p:txBody>
          <a:bodyPr>
            <a:normAutofit fontScale="90000"/>
          </a:bodyPr>
          <a:lstStyle/>
          <a:p>
            <a:br>
              <a:rPr lang="nl-NL">
                <a:solidFill>
                  <a:srgbClr val="1A2C54"/>
                </a:solidFill>
                <a:latin typeface="Verdana" pitchFamily="34" charset="0"/>
              </a:rPr>
            </a:br>
            <a:endParaRPr lang="nl-NL">
              <a:solidFill>
                <a:srgbClr val="1A2C54"/>
              </a:solidFill>
              <a:latin typeface="Verdana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524000" y="0"/>
            <a:ext cx="1800848" cy="216000"/>
          </a:xfrm>
          <a:prstGeom prst="rect">
            <a:avLst/>
          </a:prstGeom>
          <a:solidFill>
            <a:srgbClr val="FEC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3114488" y="6642000"/>
            <a:ext cx="7667836" cy="216000"/>
          </a:xfrm>
          <a:prstGeom prst="rect">
            <a:avLst/>
          </a:prstGeom>
          <a:solidFill>
            <a:srgbClr val="1A2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942" y="591257"/>
            <a:ext cx="1539058" cy="576064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1554231" y="6642000"/>
            <a:ext cx="1800848" cy="216000"/>
          </a:xfrm>
          <a:prstGeom prst="rect">
            <a:avLst/>
          </a:prstGeom>
          <a:solidFill>
            <a:srgbClr val="FEC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03F6346-B6BD-40F2-93C9-38A487CBAE53}"/>
              </a:ext>
            </a:extLst>
          </p:cNvPr>
          <p:cNvSpPr txBox="1"/>
          <p:nvPr/>
        </p:nvSpPr>
        <p:spPr>
          <a:xfrm>
            <a:off x="3627408" y="752771"/>
            <a:ext cx="8080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Laaggeletterdheid/</a:t>
            </a:r>
          </a:p>
          <a:p>
            <a:r>
              <a:rPr lang="nl-NL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beperkte basisvaardigheden</a:t>
            </a:r>
            <a:endParaRPr lang="nl-NL" sz="3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166A06F-12B5-2EBF-B303-033EF114FC85}"/>
              </a:ext>
            </a:extLst>
          </p:cNvPr>
          <p:cNvSpPr txBox="1"/>
          <p:nvPr/>
        </p:nvSpPr>
        <p:spPr>
          <a:xfrm>
            <a:off x="376208" y="5274232"/>
            <a:ext cx="10876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2060"/>
                </a:solidFill>
              </a:rPr>
              <a:t>Rob Weijers, Ervaringsdeskundige </a:t>
            </a:r>
          </a:p>
          <a:p>
            <a:r>
              <a:rPr lang="nl-NL" sz="2400" dirty="0">
                <a:solidFill>
                  <a:srgbClr val="002060"/>
                </a:solidFill>
              </a:rPr>
              <a:t>José Keetelaar, Projectleider Laaggeletterdheid  &amp; Gezondheidsvaardigheden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D3E8197-C818-067A-B6EC-C10B93B1B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7408" y="2042040"/>
            <a:ext cx="5444200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51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05968" y="2564905"/>
            <a:ext cx="7776356" cy="1470025"/>
          </a:xfrm>
        </p:spPr>
        <p:txBody>
          <a:bodyPr>
            <a:normAutofit fontScale="90000"/>
          </a:bodyPr>
          <a:lstStyle/>
          <a:p>
            <a:br>
              <a:rPr lang="nl-NL">
                <a:solidFill>
                  <a:srgbClr val="1A2C54"/>
                </a:solidFill>
                <a:latin typeface="Verdana" pitchFamily="34" charset="0"/>
              </a:rPr>
            </a:br>
            <a:endParaRPr lang="nl-NL">
              <a:solidFill>
                <a:srgbClr val="1A2C54"/>
              </a:solidFill>
              <a:latin typeface="Verdana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0768" y="2424989"/>
            <a:ext cx="10304980" cy="1224136"/>
          </a:xfrm>
        </p:spPr>
        <p:txBody>
          <a:bodyPr>
            <a:noAutofit/>
          </a:bodyPr>
          <a:lstStyle/>
          <a:p>
            <a:pPr algn="l"/>
            <a:r>
              <a:rPr lang="nl-N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 u door * * extra * moet maken die u niet van uw * kunt *, dan kunt u daarvoor een * aanvragen. Die * wordt verstrekt als * *. Deze is er alleen voor de meest * kosten. Soms zijn * een goede *. Zo heeft u voor * geld een goede * voor uw *. En blijft u niet * met een hoge *, die u moet *.  </a:t>
            </a:r>
          </a:p>
          <a:p>
            <a:pPr algn="l"/>
            <a:endParaRPr lang="nl-NL" dirty="0">
              <a:solidFill>
                <a:srgbClr val="002060"/>
              </a:solidFill>
            </a:endParaRPr>
          </a:p>
          <a:p>
            <a:pPr algn="l"/>
            <a:endParaRPr lang="nl-NL" sz="2400" dirty="0">
              <a:solidFill>
                <a:srgbClr val="00206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2060"/>
              </a:solidFill>
              <a:latin typeface="Verdana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2060"/>
              </a:solidFill>
              <a:latin typeface="Verdana" pitchFamily="34" charset="0"/>
            </a:endParaRPr>
          </a:p>
          <a:p>
            <a:pPr lvl="1" algn="l"/>
            <a:endParaRPr lang="nl-NL" sz="16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524000" y="0"/>
            <a:ext cx="1800848" cy="216000"/>
          </a:xfrm>
          <a:prstGeom prst="rect">
            <a:avLst/>
          </a:prstGeom>
          <a:solidFill>
            <a:srgbClr val="FEC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3000164" y="6644244"/>
            <a:ext cx="7667836" cy="216000"/>
          </a:xfrm>
          <a:prstGeom prst="rect">
            <a:avLst/>
          </a:prstGeom>
          <a:solidFill>
            <a:srgbClr val="1A2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942" y="591257"/>
            <a:ext cx="1539058" cy="576064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1524000" y="6644244"/>
            <a:ext cx="1800848" cy="216000"/>
          </a:xfrm>
          <a:prstGeom prst="rect">
            <a:avLst/>
          </a:prstGeom>
          <a:solidFill>
            <a:srgbClr val="FEC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94A2454-4B19-F54B-E195-9CBC37498996}"/>
              </a:ext>
            </a:extLst>
          </p:cNvPr>
          <p:cNvSpPr txBox="1"/>
          <p:nvPr/>
        </p:nvSpPr>
        <p:spPr>
          <a:xfrm>
            <a:off x="996593" y="1502481"/>
            <a:ext cx="6606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75%</a:t>
            </a:r>
          </a:p>
        </p:txBody>
      </p:sp>
    </p:spTree>
    <p:extLst>
      <p:ext uri="{BB962C8B-B14F-4D97-AF65-F5344CB8AC3E}">
        <p14:creationId xmlns:p14="http://schemas.microsoft.com/office/powerpoint/2010/main" val="85671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05968" y="2564905"/>
            <a:ext cx="7776356" cy="1470025"/>
          </a:xfrm>
        </p:spPr>
        <p:txBody>
          <a:bodyPr>
            <a:normAutofit fontScale="90000"/>
          </a:bodyPr>
          <a:lstStyle/>
          <a:p>
            <a:br>
              <a:rPr lang="nl-NL">
                <a:solidFill>
                  <a:srgbClr val="1A2C54"/>
                </a:solidFill>
                <a:latin typeface="Verdana" pitchFamily="34" charset="0"/>
              </a:rPr>
            </a:br>
            <a:endParaRPr lang="nl-NL">
              <a:solidFill>
                <a:srgbClr val="1A2C54"/>
              </a:solidFill>
              <a:latin typeface="Verdana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20220" y="2681646"/>
            <a:ext cx="10304980" cy="1224136"/>
          </a:xfrm>
        </p:spPr>
        <p:txBody>
          <a:bodyPr>
            <a:noAutofit/>
          </a:bodyPr>
          <a:lstStyle/>
          <a:p>
            <a:pPr algn="l"/>
            <a:r>
              <a:rPr lang="nl-NL" dirty="0">
                <a:solidFill>
                  <a:srgbClr val="002060"/>
                </a:solidFill>
              </a:rPr>
              <a:t>Als u door * omstandigheden extra kosten moet maken die u niet van uw * kunt betalen, dan kunt u daarvoor een * aanvragen. Die vergoeding wordt verstrekt als bijzondere *. Deze is er alleen voor de meest * kosten. Soms zijn * een goede optie. Zo heeft u voor minder geld een goede oplossing voor uw situatie. En blijft u niet * met een hoge schuld, die u moet terugbetalen.  </a:t>
            </a:r>
          </a:p>
          <a:p>
            <a:pPr algn="l"/>
            <a:endParaRPr lang="nl-NL" dirty="0">
              <a:solidFill>
                <a:srgbClr val="002060"/>
              </a:solidFill>
            </a:endParaRPr>
          </a:p>
          <a:p>
            <a:pPr algn="l"/>
            <a:endParaRPr lang="nl-NL" sz="2400" dirty="0">
              <a:solidFill>
                <a:srgbClr val="00206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2060"/>
              </a:solidFill>
              <a:latin typeface="Verdana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2060"/>
              </a:solidFill>
              <a:latin typeface="Verdana" pitchFamily="34" charset="0"/>
            </a:endParaRPr>
          </a:p>
          <a:p>
            <a:pPr lvl="1" algn="l"/>
            <a:endParaRPr lang="nl-NL" sz="16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524000" y="0"/>
            <a:ext cx="1800848" cy="216000"/>
          </a:xfrm>
          <a:prstGeom prst="rect">
            <a:avLst/>
          </a:prstGeom>
          <a:solidFill>
            <a:srgbClr val="FEC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3000164" y="6644244"/>
            <a:ext cx="7667836" cy="216000"/>
          </a:xfrm>
          <a:prstGeom prst="rect">
            <a:avLst/>
          </a:prstGeom>
          <a:solidFill>
            <a:srgbClr val="1A2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942" y="591257"/>
            <a:ext cx="1539058" cy="576064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1524000" y="6644244"/>
            <a:ext cx="1800848" cy="216000"/>
          </a:xfrm>
          <a:prstGeom prst="rect">
            <a:avLst/>
          </a:prstGeom>
          <a:solidFill>
            <a:srgbClr val="FEC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94A2454-4B19-F54B-E195-9CBC37498996}"/>
              </a:ext>
            </a:extLst>
          </p:cNvPr>
          <p:cNvSpPr txBox="1"/>
          <p:nvPr/>
        </p:nvSpPr>
        <p:spPr>
          <a:xfrm>
            <a:off x="820220" y="1948758"/>
            <a:ext cx="6606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90%</a:t>
            </a:r>
          </a:p>
        </p:txBody>
      </p:sp>
    </p:spTree>
    <p:extLst>
      <p:ext uri="{BB962C8B-B14F-4D97-AF65-F5344CB8AC3E}">
        <p14:creationId xmlns:p14="http://schemas.microsoft.com/office/powerpoint/2010/main" val="3394116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05968" y="2564905"/>
            <a:ext cx="7776356" cy="1470025"/>
          </a:xfrm>
        </p:spPr>
        <p:txBody>
          <a:bodyPr>
            <a:normAutofit fontScale="90000"/>
          </a:bodyPr>
          <a:lstStyle/>
          <a:p>
            <a:br>
              <a:rPr lang="nl-NL">
                <a:solidFill>
                  <a:srgbClr val="1A2C54"/>
                </a:solidFill>
                <a:latin typeface="Verdana" pitchFamily="34" charset="0"/>
              </a:rPr>
            </a:br>
            <a:endParaRPr lang="nl-NL">
              <a:solidFill>
                <a:srgbClr val="1A2C54"/>
              </a:solidFill>
              <a:latin typeface="Verdana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43510" y="1859910"/>
            <a:ext cx="10304980" cy="1224136"/>
          </a:xfrm>
        </p:spPr>
        <p:txBody>
          <a:bodyPr>
            <a:noAutofit/>
          </a:bodyPr>
          <a:lstStyle/>
          <a:p>
            <a:pPr algn="l"/>
            <a:endParaRPr lang="nl-NL" dirty="0">
              <a:solidFill>
                <a:srgbClr val="002060"/>
              </a:solidFill>
            </a:endParaRPr>
          </a:p>
          <a:p>
            <a:pPr algn="l"/>
            <a:r>
              <a:rPr lang="nl-N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 u door bijzondere omstandigheden extra kosten moet maken die u niet van uw inkomen kunt betalen, dan kunt u daarvoor een vergoeding aanvragen. Die vergoeding wordt verstrekt als bijzondere bijstand. Deze is er alleen voor de meest noodzakelijke kosten. Soms zijn tweedehandsartikelen een goede optie. Zo heeft u voor minder geld een goede oplossing voor uw situatie. En blijft u niet zitten met een hoge schuld, die u moet terugbetalen.  </a:t>
            </a:r>
          </a:p>
          <a:p>
            <a:pPr algn="l"/>
            <a:endParaRPr lang="nl-NL" sz="2400" dirty="0">
              <a:solidFill>
                <a:srgbClr val="00206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2060"/>
              </a:solidFill>
              <a:latin typeface="Verdana" pitchFamily="34" charset="0"/>
            </a:endParaRPr>
          </a:p>
          <a:p>
            <a:pPr algn="l"/>
            <a:r>
              <a:rPr lang="nl-NL" sz="2000" dirty="0">
                <a:solidFill>
                  <a:srgbClr val="002060"/>
                </a:solidFill>
                <a:latin typeface="Verdana" pitchFamily="34" charset="0"/>
              </a:rPr>
              <a:t> </a:t>
            </a:r>
          </a:p>
          <a:p>
            <a:pPr lvl="1" algn="l"/>
            <a:endParaRPr lang="nl-NL" sz="16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524000" y="0"/>
            <a:ext cx="1800848" cy="216000"/>
          </a:xfrm>
          <a:prstGeom prst="rect">
            <a:avLst/>
          </a:prstGeom>
          <a:solidFill>
            <a:srgbClr val="FEC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3000164" y="6644244"/>
            <a:ext cx="7667836" cy="216000"/>
          </a:xfrm>
          <a:prstGeom prst="rect">
            <a:avLst/>
          </a:prstGeom>
          <a:solidFill>
            <a:srgbClr val="1A2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942" y="591257"/>
            <a:ext cx="1539058" cy="576064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1524000" y="6644244"/>
            <a:ext cx="1800848" cy="216000"/>
          </a:xfrm>
          <a:prstGeom prst="rect">
            <a:avLst/>
          </a:prstGeom>
          <a:solidFill>
            <a:srgbClr val="FEC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94A2454-4B19-F54B-E195-9CBC37498996}"/>
              </a:ext>
            </a:extLst>
          </p:cNvPr>
          <p:cNvSpPr txBox="1"/>
          <p:nvPr/>
        </p:nvSpPr>
        <p:spPr>
          <a:xfrm>
            <a:off x="1037690" y="1734489"/>
            <a:ext cx="6606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2505216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A820FA27-42E3-4BFB-AA3D-97119958D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53889-3CD6-4B8B-83AA-C0C9374F0A25}" type="slidenum">
              <a:rPr kumimoji="0" lang="nl-NL" sz="1000" b="1" i="0" u="none" strike="noStrike" kern="1200" cap="none" spc="0" normalizeH="0" baseline="0" noProof="0" smtClean="0">
                <a:ln>
                  <a:noFill/>
                </a:ln>
                <a:solidFill>
                  <a:srgbClr val="1A2C5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000" b="1" i="0" u="none" strike="noStrike" kern="1200" cap="none" spc="0" normalizeH="0" baseline="0" noProof="0">
              <a:ln>
                <a:noFill/>
              </a:ln>
              <a:solidFill>
                <a:srgbClr val="1A2C5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A9BB942-6D05-4FD2-9A18-7383ADE4C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712" y="1186823"/>
            <a:ext cx="6696744" cy="1143000"/>
          </a:xfrm>
        </p:spPr>
        <p:txBody>
          <a:bodyPr/>
          <a:lstStyle/>
          <a:p>
            <a:br>
              <a:rPr lang="en-US" dirty="0"/>
            </a:br>
            <a:endParaRPr lang="nl-NL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7AAC4A44-8717-1844-F2A8-EB2EC87151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01841" y="1023295"/>
            <a:ext cx="3890704" cy="5430041"/>
          </a:xfrm>
        </p:spPr>
      </p:pic>
      <p:pic>
        <p:nvPicPr>
          <p:cNvPr id="8" name="Tijdelijke aanduiding voor inhoud 12">
            <a:extLst>
              <a:ext uri="{FF2B5EF4-FFF2-40B4-BE49-F238E27FC236}">
                <a16:creationId xmlns:a16="http://schemas.microsoft.com/office/drawing/2014/main" id="{84B82ACB-6600-4ED9-613A-F39710888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322" y="948003"/>
            <a:ext cx="3890704" cy="546954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97A925A-45CE-1805-D267-EE6A21DE5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657" y="2065912"/>
            <a:ext cx="2164665" cy="272617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DAA9738-DD44-AC2B-DDA5-5D98BD1AE3A4}"/>
              </a:ext>
            </a:extLst>
          </p:cNvPr>
          <p:cNvSpPr txBox="1"/>
          <p:nvPr/>
        </p:nvSpPr>
        <p:spPr>
          <a:xfrm>
            <a:off x="3123344" y="287676"/>
            <a:ext cx="8075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Schriftelijke communicatie vereenvoudigen 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679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A820FA27-42E3-4BFB-AA3D-97119958D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53889-3CD6-4B8B-83AA-C0C9374F0A25}" type="slidenum">
              <a:rPr kumimoji="0" lang="nl-NL" sz="1000" b="1" i="0" u="none" strike="noStrike" kern="1200" cap="none" spc="0" normalizeH="0" baseline="0" noProof="0" smtClean="0">
                <a:ln>
                  <a:noFill/>
                </a:ln>
                <a:solidFill>
                  <a:srgbClr val="1A2C5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000" b="1" i="0" u="none" strike="noStrike" kern="1200" cap="none" spc="0" normalizeH="0" baseline="0" noProof="0">
              <a:ln>
                <a:noFill/>
              </a:ln>
              <a:solidFill>
                <a:srgbClr val="1A2C5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A9BB942-6D05-4FD2-9A18-7383ADE4C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712" y="1186823"/>
            <a:ext cx="6696744" cy="1143000"/>
          </a:xfrm>
        </p:spPr>
        <p:txBody>
          <a:bodyPr/>
          <a:lstStyle/>
          <a:p>
            <a:br>
              <a:rPr lang="en-US" dirty="0"/>
            </a:br>
            <a:endParaRPr lang="nl-NL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38C4F84C-6BBD-12F8-4115-2082F6867E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89573" y="287892"/>
            <a:ext cx="4357775" cy="6165445"/>
          </a:xfr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1CA5D8E-14AA-7E67-7A82-E3EADCD7ABC4}"/>
              </a:ext>
            </a:extLst>
          </p:cNvPr>
          <p:cNvSpPr txBox="1"/>
          <p:nvPr/>
        </p:nvSpPr>
        <p:spPr>
          <a:xfrm>
            <a:off x="271849" y="1767016"/>
            <a:ext cx="28914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1A2C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tekst door een taalambassadeur gelezen en begrepen</a:t>
            </a:r>
          </a:p>
        </p:txBody>
      </p:sp>
    </p:spTree>
    <p:extLst>
      <p:ext uri="{BB962C8B-B14F-4D97-AF65-F5344CB8AC3E}">
        <p14:creationId xmlns:p14="http://schemas.microsoft.com/office/powerpoint/2010/main" val="856017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21097494-4948-01F4-5029-781ABE62E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B53889-3CD6-4B8B-83AA-C0C9374F0A25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EB31EC7-0F6C-FF52-02D9-96FDE775B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kun je zelf doen?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4AD432D-0D58-212E-6CD8-2E17FEF91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552" y="2182208"/>
            <a:ext cx="8928992" cy="3816424"/>
          </a:xfrm>
        </p:spPr>
        <p:txBody>
          <a:bodyPr/>
          <a:lstStyle/>
          <a:p>
            <a:r>
              <a:rPr lang="nl-NL" dirty="0"/>
              <a:t>Schriftelijke communicatie vereenvoudigen </a:t>
            </a:r>
          </a:p>
          <a:p>
            <a:r>
              <a:rPr lang="nl-NL" dirty="0"/>
              <a:t>Aandacht voor begrijpelijke mondelinge communicatie </a:t>
            </a:r>
          </a:p>
          <a:p>
            <a:r>
              <a:rPr lang="nl-NL" dirty="0"/>
              <a:t>Signaleren, bespreekbaar maken</a:t>
            </a:r>
          </a:p>
          <a:p>
            <a:r>
              <a:rPr lang="nl-NL" dirty="0"/>
              <a:t>Doorverwijzen naar een taalaanbod </a:t>
            </a:r>
          </a:p>
          <a:p>
            <a:r>
              <a:rPr lang="nl-NL" dirty="0"/>
              <a:t>Praktijkcheck</a:t>
            </a:r>
          </a:p>
          <a:p>
            <a:r>
              <a:rPr lang="nl-NL" dirty="0"/>
              <a:t>Uitnodigen taalambassadeur  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3AD1DA-8616-33D9-CD69-1895FBF257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b="1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04200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43059" y="2398058"/>
            <a:ext cx="3784496" cy="775178"/>
          </a:xfrm>
        </p:spPr>
        <p:txBody>
          <a:bodyPr>
            <a:normAutofit fontScale="90000"/>
          </a:bodyPr>
          <a:lstStyle/>
          <a:p>
            <a:br>
              <a:rPr lang="nl-NL">
                <a:solidFill>
                  <a:srgbClr val="1A2C54"/>
                </a:solidFill>
                <a:latin typeface="Verdana" pitchFamily="34" charset="0"/>
              </a:rPr>
            </a:br>
            <a:endParaRPr lang="nl-NL">
              <a:solidFill>
                <a:srgbClr val="1A2C54"/>
              </a:solidFill>
              <a:latin typeface="Verdana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524000" y="0"/>
            <a:ext cx="1800848" cy="216000"/>
          </a:xfrm>
          <a:prstGeom prst="rect">
            <a:avLst/>
          </a:prstGeom>
          <a:solidFill>
            <a:srgbClr val="FEC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3000164" y="6644244"/>
            <a:ext cx="7667836" cy="216000"/>
          </a:xfrm>
          <a:prstGeom prst="rect">
            <a:avLst/>
          </a:prstGeom>
          <a:solidFill>
            <a:srgbClr val="1A2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942" y="591257"/>
            <a:ext cx="1539058" cy="576064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1524000" y="6644244"/>
            <a:ext cx="1800848" cy="216000"/>
          </a:xfrm>
          <a:prstGeom prst="rect">
            <a:avLst/>
          </a:prstGeom>
          <a:solidFill>
            <a:srgbClr val="FEC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03F6346-B6BD-40F2-93C9-38A487CBAE53}"/>
              </a:ext>
            </a:extLst>
          </p:cNvPr>
          <p:cNvSpPr txBox="1"/>
          <p:nvPr/>
        </p:nvSpPr>
        <p:spPr>
          <a:xfrm>
            <a:off x="3000164" y="1316234"/>
            <a:ext cx="86280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>
                <a:solidFill>
                  <a:srgbClr val="1A2C5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Persoonlijk verhaal van </a:t>
            </a:r>
            <a:r>
              <a:rPr lang="nl-NL" sz="3000" b="1" dirty="0">
                <a:solidFill>
                  <a:srgbClr val="1A2C54"/>
                </a:solidFill>
                <a:latin typeface="Verdana" pitchFamily="34" charset="0"/>
                <a:ea typeface="Verdana" pitchFamily="34" charset="0"/>
              </a:rPr>
              <a:t>Rob Weijers</a:t>
            </a:r>
            <a:endParaRPr lang="nl-NL" sz="3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50" name="Picture 2" descr="Drie weken lang gewone mensen kijken in 'Typisch Groesbeek' | Foto | AD.nl">
            <a:extLst>
              <a:ext uri="{FF2B5EF4-FFF2-40B4-BE49-F238E27FC236}">
                <a16:creationId xmlns:a16="http://schemas.microsoft.com/office/drawing/2014/main" id="{FBDBBAB1-A028-3C12-EA85-5035C8179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05" y="2080725"/>
            <a:ext cx="6429126" cy="361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973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21097494-4948-01F4-5029-781ABE62E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B53889-3CD6-4B8B-83AA-C0C9374F0A25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EB31EC7-0F6C-FF52-02D9-96FDE775B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informatie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4AD432D-0D58-212E-6CD8-2E17FEF91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528" y="1673351"/>
            <a:ext cx="11146536" cy="4779985"/>
          </a:xfrm>
        </p:spPr>
        <p:txBody>
          <a:bodyPr/>
          <a:lstStyle/>
          <a:p>
            <a:r>
              <a:rPr lang="nl-NL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Toolbox</a:t>
            </a:r>
            <a:r>
              <a:rPr lang="nl-NL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Aanpak laaggeletterdheid in de eerste lijn</a:t>
            </a:r>
            <a:br>
              <a:rPr lang="nl-NL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Toolbox-Laaggeletterdheid.pdf (neohuisartsenzorg.nl)</a:t>
            </a:r>
            <a:endParaRPr lang="nl-NL"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sz="1600" dirty="0"/>
          </a:p>
          <a:p>
            <a:r>
              <a:rPr lang="nl-NL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Doorverwijzen naar een traject lezen, schrijven, rekenen en digitale vaardigheden</a:t>
            </a:r>
            <a:br>
              <a:rPr lang="nl-NL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Nederlands, rekenen en digitale vaardigheden - ROC Nijmegen (roc-nijmegen.nl)</a:t>
            </a:r>
            <a:br>
              <a:rPr lang="nl-NL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https://www.obgz.nl/digitaalvaardig.html </a:t>
            </a:r>
          </a:p>
          <a:p>
            <a:endParaRPr lang="nl-NL"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Inzet taalambassadeurs</a:t>
            </a:r>
            <a:br>
              <a:rPr lang="nl-NL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https://abcbeleidshulp.nl/places/taalambassade-nijmegen/</a:t>
            </a:r>
            <a:br>
              <a:rPr lang="nl-NL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https://a-b-c.nu/ </a:t>
            </a:r>
          </a:p>
          <a:p>
            <a:endParaRPr lang="nl-NL"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19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Meer informatie over workshops met een ervaringsdeskundige(n), trainingen, websitecheck of heb je een andere vraag? Neem contact op met: </a:t>
            </a:r>
            <a:br>
              <a:rPr lang="nl-NL" sz="19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19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José Keetelaar, jkeetelaar@ggdgelderlandzuid.nl, 06 - 55294422</a:t>
            </a:r>
            <a:endParaRPr lang="nl-NL" sz="19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3AD1DA-8616-33D9-CD69-1895FBF257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b="1" dirty="0"/>
              <a:t>Click </a:t>
            </a:r>
            <a:r>
              <a:rPr lang="nl-NL" b="1" dirty="0" err="1"/>
              <a:t>to</a:t>
            </a:r>
            <a:r>
              <a:rPr lang="nl-NL" b="1" dirty="0"/>
              <a:t> </a:t>
            </a:r>
            <a:r>
              <a:rPr lang="nl-NL" b="1" dirty="0" err="1"/>
              <a:t>edit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9810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05968" y="2564905"/>
            <a:ext cx="7776356" cy="1470025"/>
          </a:xfrm>
        </p:spPr>
        <p:txBody>
          <a:bodyPr>
            <a:normAutofit fontScale="90000"/>
          </a:bodyPr>
          <a:lstStyle/>
          <a:p>
            <a:br>
              <a:rPr lang="nl-NL">
                <a:solidFill>
                  <a:srgbClr val="1A2C54"/>
                </a:solidFill>
                <a:latin typeface="Verdana" pitchFamily="34" charset="0"/>
              </a:rPr>
            </a:br>
            <a:endParaRPr lang="nl-NL">
              <a:solidFill>
                <a:srgbClr val="1A2C54"/>
              </a:solidFill>
              <a:latin typeface="Verdana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323999" y="2093524"/>
            <a:ext cx="6227773" cy="1224136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2060"/>
              </a:solidFill>
              <a:latin typeface="Verdana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2060"/>
              </a:solidFill>
              <a:latin typeface="Verdana" pitchFamily="34" charset="0"/>
            </a:endParaRPr>
          </a:p>
          <a:p>
            <a:pPr lvl="1" algn="l"/>
            <a:endParaRPr lang="nl-NL" sz="16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524000" y="0"/>
            <a:ext cx="1800848" cy="216000"/>
          </a:xfrm>
          <a:prstGeom prst="rect">
            <a:avLst/>
          </a:prstGeom>
          <a:solidFill>
            <a:srgbClr val="FEC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3000164" y="6644244"/>
            <a:ext cx="7667836" cy="216000"/>
          </a:xfrm>
          <a:prstGeom prst="rect">
            <a:avLst/>
          </a:prstGeom>
          <a:solidFill>
            <a:srgbClr val="1A2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942" y="591257"/>
            <a:ext cx="1539058" cy="576064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1524000" y="6644244"/>
            <a:ext cx="1800848" cy="216000"/>
          </a:xfrm>
          <a:prstGeom prst="rect">
            <a:avLst/>
          </a:prstGeom>
          <a:solidFill>
            <a:srgbClr val="FEC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03F6346-B6BD-40F2-93C9-38A487CBAE53}"/>
              </a:ext>
            </a:extLst>
          </p:cNvPr>
          <p:cNvSpPr txBox="1"/>
          <p:nvPr/>
        </p:nvSpPr>
        <p:spPr>
          <a:xfrm>
            <a:off x="3647728" y="520990"/>
            <a:ext cx="8080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Het belang van taal </a:t>
            </a:r>
            <a:endParaRPr lang="nl-NL" sz="3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3D4EB43-9611-1585-F9F3-82A2A52DD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91" y="1561063"/>
            <a:ext cx="2469101" cy="278679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BD26BE8-7B70-CE50-120E-3D393E562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392" y="1569380"/>
            <a:ext cx="2945449" cy="2006023"/>
          </a:xfrm>
          <a:prstGeom prst="rect">
            <a:avLst/>
          </a:prstGeom>
        </p:spPr>
      </p:pic>
      <p:pic>
        <p:nvPicPr>
          <p:cNvPr id="1026" name="Picture 2" descr="Gelieve kleuters door te spoelen | Taalvoutjes">
            <a:extLst>
              <a:ext uri="{FF2B5EF4-FFF2-40B4-BE49-F238E27FC236}">
                <a16:creationId xmlns:a16="http://schemas.microsoft.com/office/drawing/2014/main" id="{9E2FF9E0-F8BD-35D3-9C8A-AED3C1F10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55" y="1443362"/>
            <a:ext cx="3056855" cy="228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0x de weg kwijt | Taalvoutjes">
            <a:extLst>
              <a:ext uri="{FF2B5EF4-FFF2-40B4-BE49-F238E27FC236}">
                <a16:creationId xmlns:a16="http://schemas.microsoft.com/office/drawing/2014/main" id="{69D3F901-3E0F-0933-9DB6-D3E5EBBFC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572" y="4009344"/>
            <a:ext cx="2993438" cy="168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Tijdelijke aanduiding voor inhoud 6">
            <a:extLst>
              <a:ext uri="{FF2B5EF4-FFF2-40B4-BE49-F238E27FC236}">
                <a16:creationId xmlns:a16="http://schemas.microsoft.com/office/drawing/2014/main" id="{A8082FEC-2916-8174-6ED2-3C32BFE725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886" y="4560549"/>
            <a:ext cx="5852600" cy="18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05968" y="2564905"/>
            <a:ext cx="7776356" cy="1470025"/>
          </a:xfrm>
        </p:spPr>
        <p:txBody>
          <a:bodyPr>
            <a:normAutofit fontScale="90000"/>
          </a:bodyPr>
          <a:lstStyle/>
          <a:p>
            <a:br>
              <a:rPr lang="nl-NL">
                <a:solidFill>
                  <a:srgbClr val="1A2C54"/>
                </a:solidFill>
                <a:latin typeface="Verdana" pitchFamily="34" charset="0"/>
              </a:rPr>
            </a:br>
            <a:endParaRPr lang="nl-NL">
              <a:solidFill>
                <a:srgbClr val="1A2C54"/>
              </a:solidFill>
              <a:latin typeface="Verdana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323999" y="2093524"/>
            <a:ext cx="6227773" cy="1224136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2060"/>
              </a:solidFill>
              <a:latin typeface="Verdana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2060"/>
              </a:solidFill>
              <a:latin typeface="Verdana" pitchFamily="34" charset="0"/>
            </a:endParaRPr>
          </a:p>
          <a:p>
            <a:pPr lvl="1" algn="l"/>
            <a:endParaRPr lang="nl-NL" sz="16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524000" y="0"/>
            <a:ext cx="1800848" cy="216000"/>
          </a:xfrm>
          <a:prstGeom prst="rect">
            <a:avLst/>
          </a:prstGeom>
          <a:solidFill>
            <a:srgbClr val="FEC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3000164" y="6644244"/>
            <a:ext cx="7667836" cy="216000"/>
          </a:xfrm>
          <a:prstGeom prst="rect">
            <a:avLst/>
          </a:prstGeom>
          <a:solidFill>
            <a:srgbClr val="1A2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942" y="591257"/>
            <a:ext cx="1539058" cy="576064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1524000" y="6644244"/>
            <a:ext cx="1800848" cy="216000"/>
          </a:xfrm>
          <a:prstGeom prst="rect">
            <a:avLst/>
          </a:prstGeom>
          <a:solidFill>
            <a:srgbClr val="FEC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03F6346-B6BD-40F2-93C9-38A487CBAE53}"/>
              </a:ext>
            </a:extLst>
          </p:cNvPr>
          <p:cNvSpPr txBox="1"/>
          <p:nvPr/>
        </p:nvSpPr>
        <p:spPr>
          <a:xfrm>
            <a:off x="3647728" y="520990"/>
            <a:ext cx="8080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Zeg dat dan! </a:t>
            </a:r>
            <a:endParaRPr lang="nl-NL" sz="3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Afbeelding 8" descr="Afbeelding met tekst, flashgeheugen&#10;&#10;Automatisch gegenereerde beschrijving">
            <a:extLst>
              <a:ext uri="{FF2B5EF4-FFF2-40B4-BE49-F238E27FC236}">
                <a16:creationId xmlns:a16="http://schemas.microsoft.com/office/drawing/2014/main" id="{AD8A637A-40C0-2710-4926-CC1060DBF4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424" y="1527327"/>
            <a:ext cx="6635599" cy="497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32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05968" y="2564905"/>
            <a:ext cx="7776356" cy="1470025"/>
          </a:xfrm>
        </p:spPr>
        <p:txBody>
          <a:bodyPr>
            <a:normAutofit fontScale="90000"/>
          </a:bodyPr>
          <a:lstStyle/>
          <a:p>
            <a:br>
              <a:rPr lang="nl-NL">
                <a:solidFill>
                  <a:srgbClr val="1A2C54"/>
                </a:solidFill>
                <a:latin typeface="Verdana" pitchFamily="34" charset="0"/>
              </a:rPr>
            </a:br>
            <a:endParaRPr lang="nl-NL">
              <a:solidFill>
                <a:srgbClr val="1A2C54"/>
              </a:solidFill>
              <a:latin typeface="Verdana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323999" y="2093524"/>
            <a:ext cx="6227773" cy="1224136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2060"/>
              </a:solidFill>
              <a:latin typeface="Verdana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2060"/>
              </a:solidFill>
              <a:latin typeface="Verdana" pitchFamily="34" charset="0"/>
            </a:endParaRPr>
          </a:p>
          <a:p>
            <a:pPr lvl="1" algn="l"/>
            <a:endParaRPr lang="nl-NL" sz="16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524000" y="0"/>
            <a:ext cx="1800848" cy="216000"/>
          </a:xfrm>
          <a:prstGeom prst="rect">
            <a:avLst/>
          </a:prstGeom>
          <a:solidFill>
            <a:srgbClr val="FEC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3000164" y="6644244"/>
            <a:ext cx="7667836" cy="216000"/>
          </a:xfrm>
          <a:prstGeom prst="rect">
            <a:avLst/>
          </a:prstGeom>
          <a:solidFill>
            <a:srgbClr val="1A2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942" y="591257"/>
            <a:ext cx="1539058" cy="576064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1524000" y="6644244"/>
            <a:ext cx="1800848" cy="216000"/>
          </a:xfrm>
          <a:prstGeom prst="rect">
            <a:avLst/>
          </a:prstGeom>
          <a:solidFill>
            <a:srgbClr val="FEC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03F6346-B6BD-40F2-93C9-38A487CBAE53}"/>
              </a:ext>
            </a:extLst>
          </p:cNvPr>
          <p:cNvSpPr txBox="1"/>
          <p:nvPr/>
        </p:nvSpPr>
        <p:spPr>
          <a:xfrm>
            <a:off x="3647728" y="520990"/>
            <a:ext cx="8080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Zeg dat dan! </a:t>
            </a:r>
            <a:endParaRPr lang="nl-NL" sz="3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Afbeelding 8" descr="Afbeelding met tekst, batterij, overdekt&#10;&#10;Automatisch gegenereerde beschrijving">
            <a:extLst>
              <a:ext uri="{FF2B5EF4-FFF2-40B4-BE49-F238E27FC236}">
                <a16:creationId xmlns:a16="http://schemas.microsoft.com/office/drawing/2014/main" id="{312579A4-B925-485E-55CC-D4DDC6E111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82" y="1890582"/>
            <a:ext cx="5029472" cy="377210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630BDDD-8EBE-4493-E051-3C7E24DC57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379" y="1890582"/>
            <a:ext cx="5029473" cy="3772105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A70AB42A-3B88-2E7E-2968-381967BEBFA7}"/>
              </a:ext>
            </a:extLst>
          </p:cNvPr>
          <p:cNvSpPr txBox="1"/>
          <p:nvPr/>
        </p:nvSpPr>
        <p:spPr>
          <a:xfrm>
            <a:off x="723379" y="5928189"/>
            <a:ext cx="734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2060"/>
                </a:solidFill>
              </a:rPr>
              <a:t>https://www.gebruikercentraal.nl/hulpmiddelen/speel-zeg-dat-dan/</a:t>
            </a:r>
          </a:p>
        </p:txBody>
      </p:sp>
    </p:spTree>
    <p:extLst>
      <p:ext uri="{BB962C8B-B14F-4D97-AF65-F5344CB8AC3E}">
        <p14:creationId xmlns:p14="http://schemas.microsoft.com/office/powerpoint/2010/main" val="827175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05968" y="2564905"/>
            <a:ext cx="7776356" cy="1470025"/>
          </a:xfrm>
        </p:spPr>
        <p:txBody>
          <a:bodyPr>
            <a:normAutofit fontScale="90000"/>
          </a:bodyPr>
          <a:lstStyle/>
          <a:p>
            <a:br>
              <a:rPr lang="nl-NL">
                <a:solidFill>
                  <a:srgbClr val="1A2C54"/>
                </a:solidFill>
                <a:latin typeface="Verdana" pitchFamily="34" charset="0"/>
              </a:rPr>
            </a:br>
            <a:endParaRPr lang="nl-NL">
              <a:solidFill>
                <a:srgbClr val="1A2C54"/>
              </a:solidFill>
              <a:latin typeface="Verdana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09610" y="2370926"/>
            <a:ext cx="8503808" cy="237573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nl-NL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Nederland hebben 2,5 miljoen mensen van 16 jaar en ouder onvoldoende basisvaardigheden om goed mee te kunnen doen in de maatschappij.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nl-NL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Zij hebben moeite met lezen, schrijven, rekenen en/of digitale vaardigheden. </a:t>
            </a:r>
          </a:p>
          <a:p>
            <a:pPr algn="l"/>
            <a:r>
              <a:rPr lang="nl-NL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noemen dat ook wel beperkte basisvaardigheden of laaggeletterdheid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2060"/>
              </a:solidFill>
              <a:latin typeface="Verdana" pitchFamily="34" charset="0"/>
            </a:endParaRPr>
          </a:p>
          <a:p>
            <a:pPr lvl="1" algn="l"/>
            <a:endParaRPr lang="nl-NL" sz="16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524000" y="0"/>
            <a:ext cx="1800848" cy="216000"/>
          </a:xfrm>
          <a:prstGeom prst="rect">
            <a:avLst/>
          </a:prstGeom>
          <a:solidFill>
            <a:srgbClr val="FEC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3000164" y="6644244"/>
            <a:ext cx="7667836" cy="216000"/>
          </a:xfrm>
          <a:prstGeom prst="rect">
            <a:avLst/>
          </a:prstGeom>
          <a:solidFill>
            <a:srgbClr val="1A2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942" y="591257"/>
            <a:ext cx="1539058" cy="576064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1524000" y="6644244"/>
            <a:ext cx="1800848" cy="216000"/>
          </a:xfrm>
          <a:prstGeom prst="rect">
            <a:avLst/>
          </a:prstGeom>
          <a:solidFill>
            <a:srgbClr val="FEC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03F6346-B6BD-40F2-93C9-38A487CBAE53}"/>
              </a:ext>
            </a:extLst>
          </p:cNvPr>
          <p:cNvSpPr txBox="1"/>
          <p:nvPr/>
        </p:nvSpPr>
        <p:spPr>
          <a:xfrm>
            <a:off x="3647728" y="520990"/>
            <a:ext cx="8080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002060"/>
                </a:solidFill>
                <a:latin typeface="Verdana" pitchFamily="34" charset="0"/>
              </a:rPr>
              <a:t>Wat zijn beperkte basisvaardigheden?</a:t>
            </a:r>
          </a:p>
          <a:p>
            <a:r>
              <a:rPr lang="nl-NL" sz="3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nl-NL" sz="3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BDCF849-C93C-F4CA-52FF-0555D932B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239" y="4106103"/>
            <a:ext cx="4422583" cy="182106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4C66E89-71D6-88BB-F812-E3828A758C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5326" y="4111451"/>
            <a:ext cx="3023318" cy="182106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FFB8DF4-81DE-DF1F-4FA9-464370DBF1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782" y="4106103"/>
            <a:ext cx="3158946" cy="182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98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05968" y="2564905"/>
            <a:ext cx="7776356" cy="1470025"/>
          </a:xfrm>
        </p:spPr>
        <p:txBody>
          <a:bodyPr>
            <a:normAutofit fontScale="90000"/>
          </a:bodyPr>
          <a:lstStyle/>
          <a:p>
            <a:br>
              <a:rPr lang="nl-NL" dirty="0">
                <a:solidFill>
                  <a:srgbClr val="1A2C54"/>
                </a:solidFill>
                <a:latin typeface="Verdana" pitchFamily="34" charset="0"/>
              </a:rPr>
            </a:br>
            <a:endParaRPr lang="nl-NL" dirty="0">
              <a:solidFill>
                <a:srgbClr val="1A2C54"/>
              </a:solidFill>
              <a:latin typeface="Verdana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29877" y="1970291"/>
            <a:ext cx="8503808" cy="3875841"/>
          </a:xfrm>
        </p:spPr>
        <p:txBody>
          <a:bodyPr>
            <a:noAutofit/>
          </a:bodyPr>
          <a:lstStyle/>
          <a:p>
            <a:pPr algn="l"/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nl-NL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Mensen met beperkte basisvaardigheden hebben relatief minder kansen op de arbeidsmarkt, zijn gemiddeld langer werkeloos, hebben vaker gezondheidsproblemen en kunnen minder goed meedoen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nl-NL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de maatschappij.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nl-NL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nl-NL" sz="2000" dirty="0">
                <a:solidFill>
                  <a:srgbClr val="002060"/>
                </a:solidFill>
                <a:latin typeface="Calibri" panose="020F0502020204030204"/>
              </a:rPr>
              <a:t>Beperkte basisvaardigheden heeft grote invloed op het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nl-NL" sz="2000" b="1" dirty="0">
                <a:solidFill>
                  <a:srgbClr val="002060"/>
                </a:solidFill>
                <a:latin typeface="Calibri" panose="020F0502020204030204"/>
              </a:rPr>
              <a:t>persoonlijke leven </a:t>
            </a:r>
            <a:r>
              <a:rPr lang="nl-NL" sz="2000" dirty="0">
                <a:solidFill>
                  <a:srgbClr val="002060"/>
                </a:solidFill>
                <a:latin typeface="Calibri" panose="020F0502020204030204"/>
              </a:rPr>
              <a:t>en de </a:t>
            </a:r>
            <a:r>
              <a:rPr lang="nl-NL" sz="2000" b="1" dirty="0">
                <a:solidFill>
                  <a:srgbClr val="002060"/>
                </a:solidFill>
                <a:latin typeface="Calibri" panose="020F0502020204030204"/>
              </a:rPr>
              <a:t>kwaliteit van leven</a:t>
            </a:r>
            <a:r>
              <a:rPr lang="nl-NL" sz="2000" dirty="0">
                <a:solidFill>
                  <a:srgbClr val="002060"/>
                </a:solidFill>
                <a:latin typeface="Calibri" panose="020F0502020204030204"/>
              </a:rPr>
              <a:t>.</a:t>
            </a:r>
          </a:p>
          <a:p>
            <a:pPr algn="l"/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l"/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Laaggeletterdheid zijn betekent 24 uur per dag bezig zijn met je probleem”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Ervaringsdeskundige laaggeletterdheid 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algn="l"/>
            <a:endParaRPr lang="nl-NL" sz="2000" dirty="0">
              <a:solidFill>
                <a:srgbClr val="002060"/>
              </a:solidFill>
              <a:latin typeface="Calibri" panose="020F0502020204030204"/>
            </a:endParaRPr>
          </a:p>
          <a:p>
            <a:pPr algn="l"/>
            <a:endParaRPr lang="nl-NL" sz="20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524000" y="0"/>
            <a:ext cx="1800848" cy="216000"/>
          </a:xfrm>
          <a:prstGeom prst="rect">
            <a:avLst/>
          </a:prstGeom>
          <a:solidFill>
            <a:srgbClr val="FEC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3000164" y="6644244"/>
            <a:ext cx="7667836" cy="216000"/>
          </a:xfrm>
          <a:prstGeom prst="rect">
            <a:avLst/>
          </a:prstGeom>
          <a:solidFill>
            <a:srgbClr val="1A2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942" y="591257"/>
            <a:ext cx="1539058" cy="576064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1524000" y="6644244"/>
            <a:ext cx="1800848" cy="216000"/>
          </a:xfrm>
          <a:prstGeom prst="rect">
            <a:avLst/>
          </a:prstGeom>
          <a:solidFill>
            <a:srgbClr val="FEC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03F6346-B6BD-40F2-93C9-38A487CBAE53}"/>
              </a:ext>
            </a:extLst>
          </p:cNvPr>
          <p:cNvSpPr txBox="1"/>
          <p:nvPr/>
        </p:nvSpPr>
        <p:spPr>
          <a:xfrm>
            <a:off x="4361690" y="279124"/>
            <a:ext cx="106180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latin typeface="Verdana" pitchFamily="34" charset="0"/>
              </a:rPr>
              <a:t>Gevolg van beperkte </a:t>
            </a:r>
          </a:p>
          <a:p>
            <a:r>
              <a:rPr lang="nl-NL" sz="3200" b="1" dirty="0">
                <a:solidFill>
                  <a:srgbClr val="002060"/>
                </a:solidFill>
                <a:latin typeface="Verdana" pitchFamily="34" charset="0"/>
              </a:rPr>
              <a:t>basisvaardigheden</a:t>
            </a:r>
          </a:p>
          <a:p>
            <a:r>
              <a:rPr lang="nl-NL" sz="3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nl-NL" sz="3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EE3BE55-652D-8DA1-79DC-9113A4A83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452" y="3469121"/>
            <a:ext cx="3974467" cy="157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18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05968" y="2564905"/>
            <a:ext cx="7776356" cy="1470025"/>
          </a:xfrm>
        </p:spPr>
        <p:txBody>
          <a:bodyPr>
            <a:normAutofit fontScale="90000"/>
          </a:bodyPr>
          <a:lstStyle/>
          <a:p>
            <a:br>
              <a:rPr lang="nl-NL">
                <a:solidFill>
                  <a:srgbClr val="1A2C54"/>
                </a:solidFill>
                <a:latin typeface="Verdana" pitchFamily="34" charset="0"/>
              </a:rPr>
            </a:br>
            <a:endParaRPr lang="nl-NL">
              <a:solidFill>
                <a:srgbClr val="1A2C54"/>
              </a:solidFill>
              <a:latin typeface="Verdana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43175" y="1348542"/>
            <a:ext cx="8503808" cy="2375734"/>
          </a:xfrm>
        </p:spPr>
        <p:txBody>
          <a:bodyPr>
            <a:noAutofit/>
          </a:bodyPr>
          <a:lstStyle/>
          <a:p>
            <a:pPr algn="l"/>
            <a:endParaRPr lang="nl-NL" sz="2000" b="0" i="0" dirty="0">
              <a:solidFill>
                <a:srgbClr val="00206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l" defTabSz="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srgbClr val="002060"/>
                </a:solidFill>
              </a:rPr>
              <a:t>(</a:t>
            </a:r>
            <a:r>
              <a:rPr lang="nl-NL" sz="2000" dirty="0" err="1">
                <a:solidFill>
                  <a:srgbClr val="002060"/>
                </a:solidFill>
              </a:rPr>
              <a:t>Uitnodigings</a:t>
            </a:r>
            <a:r>
              <a:rPr lang="nl-NL" sz="2000" dirty="0">
                <a:solidFill>
                  <a:srgbClr val="002060"/>
                </a:solidFill>
              </a:rPr>
              <a:t>)brieven en mails begrijpen</a:t>
            </a:r>
          </a:p>
          <a:p>
            <a:pPr marL="342900" lvl="0" indent="-342900" algn="l" defTabSz="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srgbClr val="002060"/>
                </a:solidFill>
              </a:rPr>
              <a:t>Folders, websites, formulieren, bijsluiters begrijpen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Mobiel bankieren, bankzaken en administratie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206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Een sollicitatiebrief schrijven (vacature vinden, lezen en CV opstellen)</a:t>
            </a:r>
            <a:endParaRPr lang="nl-NL" sz="2000" b="0" i="0" dirty="0">
              <a:solidFill>
                <a:srgbClr val="00206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Het aanvragen van uitkering of een </a:t>
            </a:r>
            <a:r>
              <a:rPr lang="nl-NL" sz="2000" dirty="0">
                <a:solidFill>
                  <a:srgbClr val="00206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WMO voorziening </a:t>
            </a:r>
            <a:endParaRPr lang="nl-NL" sz="2000" b="0" i="0" dirty="0">
              <a:solidFill>
                <a:srgbClr val="00206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206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Mailen, de computer gebruiken, Whatsapp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Voorlezen aan (klein) kinderen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206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Een verjaardagskaart schrijven </a:t>
            </a:r>
            <a:endParaRPr lang="nl-NL" sz="2000" b="0" i="0" dirty="0">
              <a:solidFill>
                <a:srgbClr val="00206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2060"/>
                </a:solidFill>
              </a:rPr>
              <a:t>De weg vinden in de zorg en preventie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>
                <a:solidFill>
                  <a:srgbClr val="002060"/>
                </a:solidFill>
              </a:rPr>
              <a:t>Medicijnen op de juiste manier innemen</a:t>
            </a:r>
          </a:p>
          <a:p>
            <a:pPr algn="l"/>
            <a:endParaRPr lang="nl-NL" sz="200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524000" y="0"/>
            <a:ext cx="1800848" cy="216000"/>
          </a:xfrm>
          <a:prstGeom prst="rect">
            <a:avLst/>
          </a:prstGeom>
          <a:solidFill>
            <a:srgbClr val="FEC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3000164" y="6644244"/>
            <a:ext cx="7667836" cy="216000"/>
          </a:xfrm>
          <a:prstGeom prst="rect">
            <a:avLst/>
          </a:prstGeom>
          <a:solidFill>
            <a:srgbClr val="1A2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942" y="591257"/>
            <a:ext cx="1539058" cy="576064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1524000" y="6644244"/>
            <a:ext cx="1800848" cy="216000"/>
          </a:xfrm>
          <a:prstGeom prst="rect">
            <a:avLst/>
          </a:prstGeom>
          <a:solidFill>
            <a:srgbClr val="FEC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03F6346-B6BD-40F2-93C9-38A487CBAE53}"/>
              </a:ext>
            </a:extLst>
          </p:cNvPr>
          <p:cNvSpPr txBox="1"/>
          <p:nvPr/>
        </p:nvSpPr>
        <p:spPr>
          <a:xfrm>
            <a:off x="3565535" y="271324"/>
            <a:ext cx="808085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800" b="1" dirty="0">
              <a:solidFill>
                <a:srgbClr val="002060"/>
              </a:solidFill>
              <a:latin typeface="Verdana" pitchFamily="34" charset="0"/>
            </a:endParaRPr>
          </a:p>
          <a:p>
            <a:r>
              <a:rPr lang="nl-NL" sz="2800" b="1" dirty="0">
                <a:solidFill>
                  <a:srgbClr val="002060"/>
                </a:solidFill>
                <a:latin typeface="Verdana" pitchFamily="34" charset="0"/>
              </a:rPr>
              <a:t>Moeite met.. </a:t>
            </a:r>
          </a:p>
          <a:p>
            <a:r>
              <a:rPr lang="nl-NL" sz="3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nl-NL" sz="3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B8182E4-33FA-4E6E-7B62-CAE66F039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877" y="3739284"/>
            <a:ext cx="4408446" cy="211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0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A820FA27-42E3-4BFB-AA3D-97119958D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53889-3CD6-4B8B-83AA-C0C9374F0A25}" type="slidenum">
              <a:rPr kumimoji="0" lang="nl-NL" sz="1000" b="1" i="0" u="none" strike="noStrike" kern="1200" cap="none" spc="0" normalizeH="0" baseline="0" noProof="0" smtClean="0">
                <a:ln>
                  <a:noFill/>
                </a:ln>
                <a:solidFill>
                  <a:srgbClr val="1A2C5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000" b="1" i="0" u="none" strike="noStrike" kern="1200" cap="none" spc="0" normalizeH="0" baseline="0" noProof="0">
              <a:ln>
                <a:noFill/>
              </a:ln>
              <a:solidFill>
                <a:srgbClr val="1A2C5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A9BB942-6D05-4FD2-9A18-7383ADE4C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712" y="1186823"/>
            <a:ext cx="6696744" cy="1143000"/>
          </a:xfrm>
        </p:spPr>
        <p:txBody>
          <a:bodyPr/>
          <a:lstStyle/>
          <a:p>
            <a:r>
              <a:rPr lang="nl-NL"/>
              <a:t>Hoeveel procent van een tekst moet je kunnen lezen om de inhoud te begrijpen?</a:t>
            </a:r>
            <a:br>
              <a:rPr lang="en-US"/>
            </a:br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B620B6F-98A6-41A5-A7E3-FC47A4905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3712" y="2907998"/>
            <a:ext cx="6696744" cy="3240360"/>
          </a:xfrm>
        </p:spPr>
        <p:txBody>
          <a:bodyPr/>
          <a:lstStyle/>
          <a:p>
            <a:pPr marL="457200" indent="-457200">
              <a:buAutoNum type="alphaUcPeriod"/>
            </a:pPr>
            <a:r>
              <a:rPr lang="nl-NL"/>
              <a:t>60%</a:t>
            </a:r>
          </a:p>
          <a:p>
            <a:pPr marL="457200" indent="-457200">
              <a:buAutoNum type="alphaUcPeriod"/>
            </a:pPr>
            <a:r>
              <a:rPr lang="nl-NL"/>
              <a:t>75%</a:t>
            </a:r>
          </a:p>
          <a:p>
            <a:pPr marL="457200" indent="-457200">
              <a:buAutoNum type="alphaUcPeriod"/>
            </a:pPr>
            <a:r>
              <a:rPr lang="nl-NL"/>
              <a:t>90%</a:t>
            </a:r>
          </a:p>
          <a:p>
            <a:pPr marL="457200" indent="-457200">
              <a:buAutoNum type="alphaUcPeriod"/>
            </a:pPr>
            <a:r>
              <a:rPr lang="nl-NL"/>
              <a:t>100% 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6EB652-FA02-4E37-A9A2-14A227C87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1" i="0" u="none" strike="noStrike" kern="1200" cap="none" spc="0" normalizeH="0" baseline="0" noProof="0">
              <a:ln>
                <a:noFill/>
              </a:ln>
              <a:solidFill>
                <a:srgbClr val="FEC80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911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05968" y="2564905"/>
            <a:ext cx="7776356" cy="1470025"/>
          </a:xfrm>
        </p:spPr>
        <p:txBody>
          <a:bodyPr>
            <a:normAutofit fontScale="90000"/>
          </a:bodyPr>
          <a:lstStyle/>
          <a:p>
            <a:br>
              <a:rPr lang="nl-NL">
                <a:solidFill>
                  <a:srgbClr val="1A2C54"/>
                </a:solidFill>
                <a:latin typeface="Verdana" pitchFamily="34" charset="0"/>
              </a:rPr>
            </a:br>
            <a:endParaRPr lang="nl-NL">
              <a:solidFill>
                <a:srgbClr val="1A2C54"/>
              </a:solidFill>
              <a:latin typeface="Verdana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48301" y="2564905"/>
            <a:ext cx="10304980" cy="1224136"/>
          </a:xfrm>
        </p:spPr>
        <p:txBody>
          <a:bodyPr>
            <a:noAutofit/>
          </a:bodyPr>
          <a:lstStyle/>
          <a:p>
            <a:pPr algn="l"/>
            <a:r>
              <a:rPr lang="nl-NL" dirty="0">
                <a:solidFill>
                  <a:srgbClr val="002060"/>
                </a:solidFill>
              </a:rPr>
              <a:t>Als u door ** extra * moet * die u niet van uw * kunt *, dan kunt u * een * *. Die * wordt * als * *. Deze is er * voor de meest * *. Soms zijn * een goede *. Zo * u voor * geld een * * voor uw *. En * u niet * met een * *, die u moet *.  </a:t>
            </a:r>
          </a:p>
          <a:p>
            <a:pPr algn="l"/>
            <a:endParaRPr lang="nl-NL" sz="2400" dirty="0">
              <a:solidFill>
                <a:srgbClr val="00206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2060"/>
              </a:solidFill>
              <a:latin typeface="Verdana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2060"/>
              </a:solidFill>
              <a:latin typeface="Verdana" pitchFamily="34" charset="0"/>
            </a:endParaRPr>
          </a:p>
          <a:p>
            <a:pPr lvl="1" algn="l"/>
            <a:endParaRPr lang="nl-NL" sz="16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524000" y="0"/>
            <a:ext cx="1800848" cy="216000"/>
          </a:xfrm>
          <a:prstGeom prst="rect">
            <a:avLst/>
          </a:prstGeom>
          <a:solidFill>
            <a:srgbClr val="FEC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3000164" y="6644244"/>
            <a:ext cx="7667836" cy="216000"/>
          </a:xfrm>
          <a:prstGeom prst="rect">
            <a:avLst/>
          </a:prstGeom>
          <a:solidFill>
            <a:srgbClr val="1A2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942" y="591257"/>
            <a:ext cx="1539058" cy="576064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1524000" y="6644244"/>
            <a:ext cx="1800848" cy="216000"/>
          </a:xfrm>
          <a:prstGeom prst="rect">
            <a:avLst/>
          </a:prstGeom>
          <a:solidFill>
            <a:srgbClr val="FEC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94A2454-4B19-F54B-E195-9CBC37498996}"/>
              </a:ext>
            </a:extLst>
          </p:cNvPr>
          <p:cNvSpPr txBox="1"/>
          <p:nvPr/>
        </p:nvSpPr>
        <p:spPr>
          <a:xfrm>
            <a:off x="852755" y="1502481"/>
            <a:ext cx="6606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60%</a:t>
            </a:r>
          </a:p>
        </p:txBody>
      </p:sp>
    </p:spTree>
    <p:extLst>
      <p:ext uri="{BB962C8B-B14F-4D97-AF65-F5344CB8AC3E}">
        <p14:creationId xmlns:p14="http://schemas.microsoft.com/office/powerpoint/2010/main" val="233442419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GGD algemeen wit">
  <a:themeElements>
    <a:clrScheme name="GGD kleurenpalet">
      <a:dk1>
        <a:srgbClr val="1A2C54"/>
      </a:dk1>
      <a:lt1>
        <a:sysClr val="window" lastClr="FFFFFF"/>
      </a:lt1>
      <a:dk2>
        <a:srgbClr val="53607E"/>
      </a:dk2>
      <a:lt2>
        <a:srgbClr val="FFF9E1"/>
      </a:lt2>
      <a:accent1>
        <a:srgbClr val="FEC80F"/>
      </a:accent1>
      <a:accent2>
        <a:srgbClr val="FEE386"/>
      </a:accent2>
      <a:accent3>
        <a:srgbClr val="8C95A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561635DC091F4B9C35693F32659A90" ma:contentTypeVersion="18" ma:contentTypeDescription="Een nieuw document maken." ma:contentTypeScope="" ma:versionID="bcca710224c5a7aeb94e4ad62378d1d9">
  <xsd:schema xmlns:xsd="http://www.w3.org/2001/XMLSchema" xmlns:xs="http://www.w3.org/2001/XMLSchema" xmlns:p="http://schemas.microsoft.com/office/2006/metadata/properties" xmlns:ns2="d36701ac-c755-4207-8ee6-693ae6b189a3" xmlns:ns3="b6a6dbee-470a-45fe-9356-44eebfc2a17f" targetNamespace="http://schemas.microsoft.com/office/2006/metadata/properties" ma:root="true" ma:fieldsID="f97615dba78bcfd5f9ea97f4e39eedcf" ns2:_="" ns3:_="">
    <xsd:import namespace="d36701ac-c755-4207-8ee6-693ae6b189a3"/>
    <xsd:import namespace="b6a6dbee-470a-45fe-9356-44eebfc2a1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ValidSignStatus" minOccurs="0"/>
                <xsd:element ref="ns2:ValidSignTransactionId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701ac-c755-4207-8ee6-693ae6b189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ValidSignStatus" ma:index="16" nillable="true" ma:displayName="ValidSignStatus" ma:indexed="true" ma:internalName="ValidSignStatus">
      <xsd:simpleType>
        <xsd:restriction base="dms:Text">
          <xsd:maxLength value="255"/>
        </xsd:restriction>
      </xsd:simpleType>
    </xsd:element>
    <xsd:element name="ValidSignTransactionId" ma:index="17" nillable="true" ma:displayName="ValidSignTransactionId" ma:indexed="true" ma:internalName="ValidSignTransactionId">
      <xsd:simpleType>
        <xsd:restriction base="dms:Text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dabd7f58-aa15-42bc-b8c2-ea5458afea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a6dbee-470a-45fe-9356-44eebfc2a17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836fc74-028b-40f4-a727-22e35f797d54}" ma:internalName="TaxCatchAll" ma:showField="CatchAllData" ma:web="b6a6dbee-470a-45fe-9356-44eebfc2a1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36701ac-c755-4207-8ee6-693ae6b189a3">
      <Terms xmlns="http://schemas.microsoft.com/office/infopath/2007/PartnerControls"/>
    </lcf76f155ced4ddcb4097134ff3c332f>
    <ValidSignStatus xmlns="d36701ac-c755-4207-8ee6-693ae6b189a3" xsi:nil="true"/>
    <ValidSignTransactionId xmlns="d36701ac-c755-4207-8ee6-693ae6b189a3" xsi:nil="true"/>
    <TaxCatchAll xmlns="b6a6dbee-470a-45fe-9356-44eebfc2a17f" xsi:nil="true"/>
  </documentManagement>
</p:properties>
</file>

<file path=customXml/itemProps1.xml><?xml version="1.0" encoding="utf-8"?>
<ds:datastoreItem xmlns:ds="http://schemas.openxmlformats.org/officeDocument/2006/customXml" ds:itemID="{D54476F4-84AF-43B4-AE37-F9BAA775EE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6701ac-c755-4207-8ee6-693ae6b189a3"/>
    <ds:schemaRef ds:uri="b6a6dbee-470a-45fe-9356-44eebfc2a1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557ACE-5A41-45E6-8083-34FE0D122C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FD99F7-E11A-430F-B6CD-FD47429AA76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b6a6dbee-470a-45fe-9356-44eebfc2a17f"/>
    <ds:schemaRef ds:uri="http://schemas.microsoft.com/office/2006/documentManagement/types"/>
    <ds:schemaRef ds:uri="d36701ac-c755-4207-8ee6-693ae6b189a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793</Words>
  <Application>Microsoft Office PowerPoint</Application>
  <PresentationFormat>Breedbeeld</PresentationFormat>
  <Paragraphs>127</Paragraphs>
  <Slides>17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17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Verdana</vt:lpstr>
      <vt:lpstr>Kantoorthema</vt:lpstr>
      <vt:lpstr>GGD algemeen wit</vt:lpstr>
      <vt:lpstr> </vt:lpstr>
      <vt:lpstr> </vt:lpstr>
      <vt:lpstr> </vt:lpstr>
      <vt:lpstr> </vt:lpstr>
      <vt:lpstr> </vt:lpstr>
      <vt:lpstr> </vt:lpstr>
      <vt:lpstr> </vt:lpstr>
      <vt:lpstr>Hoeveel procent van een tekst moet je kunnen lezen om de inhoud te begrijpen? </vt:lpstr>
      <vt:lpstr> </vt:lpstr>
      <vt:lpstr> </vt:lpstr>
      <vt:lpstr> </vt:lpstr>
      <vt:lpstr> </vt:lpstr>
      <vt:lpstr> </vt:lpstr>
      <vt:lpstr> </vt:lpstr>
      <vt:lpstr>Wat kun je zelf doen? </vt:lpstr>
      <vt:lpstr> </vt:lpstr>
      <vt:lpstr>Extra informatie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Jose Keetelaar</dc:creator>
  <cp:lastModifiedBy>Jose Keetelaar</cp:lastModifiedBy>
  <cp:revision>3</cp:revision>
  <cp:lastPrinted>2024-06-07T08:37:00Z</cp:lastPrinted>
  <dcterms:created xsi:type="dcterms:W3CDTF">2024-06-03T10:22:50Z</dcterms:created>
  <dcterms:modified xsi:type="dcterms:W3CDTF">2024-06-19T19:37:56Z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0x01010017561635DC091F4B9C35693F32659A90</vt:lpwstr>
  </property>
  <property fmtid="{D5CDD505-2E9C-101B-9397-08002B2CF9AE}" pid="3" name="MediaServiceImageTags">
    <vt:lpwstr/>
  </property>
</Properties>
</file>